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60" r:id="rId8"/>
    <p:sldId id="261" r:id="rId9"/>
    <p:sldId id="264" r:id="rId10"/>
    <p:sldId id="268" r:id="rId11"/>
    <p:sldId id="269" r:id="rId12"/>
    <p:sldId id="270" r:id="rId13"/>
    <p:sldId id="271" r:id="rId14"/>
    <p:sldId id="273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2E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8DB01-2736-4DCF-8F44-7A481DFDC062}" type="datetimeFigureOut">
              <a:rPr lang="en-US" smtClean="0"/>
              <a:t>23-Apr-24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05137-B37C-4152-A130-25FF14A7B8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116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8DB01-2736-4DCF-8F44-7A481DFDC062}" type="datetimeFigureOut">
              <a:rPr lang="en-US" smtClean="0"/>
              <a:t>23-Apr-24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05137-B37C-4152-A130-25FF14A7B8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700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8DB01-2736-4DCF-8F44-7A481DFDC062}" type="datetimeFigureOut">
              <a:rPr lang="en-US" smtClean="0"/>
              <a:t>23-Apr-24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05137-B37C-4152-A130-25FF14A7B8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174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8DB01-2736-4DCF-8F44-7A481DFDC062}" type="datetimeFigureOut">
              <a:rPr lang="en-US" smtClean="0"/>
              <a:t>23-Apr-24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05137-B37C-4152-A130-25FF14A7B8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425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8DB01-2736-4DCF-8F44-7A481DFDC062}" type="datetimeFigureOut">
              <a:rPr lang="en-US" smtClean="0"/>
              <a:t>23-Apr-24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05137-B37C-4152-A130-25FF14A7B8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882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8DB01-2736-4DCF-8F44-7A481DFDC062}" type="datetimeFigureOut">
              <a:rPr lang="en-US" smtClean="0"/>
              <a:t>23-Apr-24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05137-B37C-4152-A130-25FF14A7B8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925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8DB01-2736-4DCF-8F44-7A481DFDC062}" type="datetimeFigureOut">
              <a:rPr lang="en-US" smtClean="0"/>
              <a:t>23-Apr-24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05137-B37C-4152-A130-25FF14A7B8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563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8DB01-2736-4DCF-8F44-7A481DFDC062}" type="datetimeFigureOut">
              <a:rPr lang="en-US" smtClean="0"/>
              <a:t>23-Apr-24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05137-B37C-4152-A130-25FF14A7B8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69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8DB01-2736-4DCF-8F44-7A481DFDC062}" type="datetimeFigureOut">
              <a:rPr lang="en-US" smtClean="0"/>
              <a:t>23-Apr-24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05137-B37C-4152-A130-25FF14A7B8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4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8DB01-2736-4DCF-8F44-7A481DFDC062}" type="datetimeFigureOut">
              <a:rPr lang="en-US" smtClean="0"/>
              <a:t>23-Apr-24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05137-B37C-4152-A130-25FF14A7B8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022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8DB01-2736-4DCF-8F44-7A481DFDC062}" type="datetimeFigureOut">
              <a:rPr lang="en-US" smtClean="0"/>
              <a:t>23-Apr-24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05137-B37C-4152-A130-25FF14A7B8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508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68DB01-2736-4DCF-8F44-7A481DFDC062}" type="datetimeFigureOut">
              <a:rPr lang="en-US" smtClean="0"/>
              <a:t>23-Apr-24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F05137-B37C-4152-A130-25FF14A7B8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695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52E6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79E3C6-39EB-4A28-9FCC-5116E05D3C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047869"/>
            <a:ext cx="9144000" cy="978031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The Great HMC Quiz!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B9CF972-26F0-4624-91B4-08D79CF925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040" y="4923706"/>
            <a:ext cx="11043920" cy="1616576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86377A96-5D16-4872-83C4-297FDC7E86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2466" y="749387"/>
            <a:ext cx="1527067" cy="214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5564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52E6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BF1-8A2D-4815-BB75-0A46C5AC7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851037" cy="1325563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Where did Pieter Heerema set up his company?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F59628-98AE-4452-9437-DB2F2572FB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 err="1">
                <a:solidFill>
                  <a:schemeClr val="bg1"/>
                </a:solidFill>
              </a:rPr>
              <a:t>Pacasmayo</a:t>
            </a:r>
            <a:r>
              <a:rPr lang="en-US" dirty="0">
                <a:solidFill>
                  <a:schemeClr val="bg1"/>
                </a:solidFill>
              </a:rPr>
              <a:t> in Peru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>
                <a:solidFill>
                  <a:schemeClr val="bg1"/>
                </a:solidFill>
              </a:rPr>
              <a:t>Maracaibo in Venezuela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>
                <a:solidFill>
                  <a:schemeClr val="bg1"/>
                </a:solidFill>
              </a:rPr>
              <a:t>Bartica in Guyana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>
                <a:solidFill>
                  <a:schemeClr val="bg1"/>
                </a:solidFill>
              </a:rPr>
              <a:t>Quito in Ecuador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BEE7B00-4CD8-45F8-9B0F-D2B2F624CE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157380"/>
            <a:ext cx="12192001" cy="174439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EC2F0C6-4826-480D-B4D4-CD9F5725F1F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831" r="33961"/>
          <a:stretch/>
        </p:blipFill>
        <p:spPr>
          <a:xfrm>
            <a:off x="1574800" y="3437431"/>
            <a:ext cx="3073400" cy="178462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8358BEF-1901-419E-8C49-DA59BD16F1CD}"/>
              </a:ext>
            </a:extLst>
          </p:cNvPr>
          <p:cNvSpPr txBox="1"/>
          <p:nvPr/>
        </p:nvSpPr>
        <p:spPr>
          <a:xfrm>
            <a:off x="838200" y="5367856"/>
            <a:ext cx="136363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>
                <a:solidFill>
                  <a:srgbClr val="052E6F"/>
                </a:solidFill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2045736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52E6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8B9CF972-26F0-4624-91B4-08D79CF925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040" y="4923706"/>
            <a:ext cx="11043920" cy="1616576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86377A96-5D16-4872-83C4-297FDC7E86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2466" y="749387"/>
            <a:ext cx="1527067" cy="214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76916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52E6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72EB7F-BCA5-4569-9E56-712C6B46BD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Heerema has many offices all over the world. Where are the offices?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368ECE-0DF9-4AB0-86EC-586E7299D4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>
                <a:solidFill>
                  <a:schemeClr val="bg1"/>
                </a:solidFill>
              </a:rPr>
              <a:t>Leiden – Houston – London – Mexico – Qatar – Singapore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>
                <a:solidFill>
                  <a:schemeClr val="bg1"/>
                </a:solidFill>
              </a:rPr>
              <a:t>Houston – Angola – Oslo – Leiden – Mexico – Taiwan 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>
                <a:solidFill>
                  <a:schemeClr val="bg1"/>
                </a:solidFill>
              </a:rPr>
              <a:t>Leiden – Taiwan – Houston – Singapore – Mexico – Belgium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32AE1C1-A883-40C9-A470-7A6DF5468B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157380"/>
            <a:ext cx="12192001" cy="174439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D0548B9-8C3A-4B12-BFA4-96CB9771026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938" r="23958"/>
          <a:stretch/>
        </p:blipFill>
        <p:spPr>
          <a:xfrm rot="260826">
            <a:off x="6515100" y="3733800"/>
            <a:ext cx="1231900" cy="178462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D723731-E7C5-411F-B942-21EF1D1A387A}"/>
              </a:ext>
            </a:extLst>
          </p:cNvPr>
          <p:cNvSpPr txBox="1"/>
          <p:nvPr/>
        </p:nvSpPr>
        <p:spPr>
          <a:xfrm>
            <a:off x="838200" y="5367856"/>
            <a:ext cx="136363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>
                <a:solidFill>
                  <a:srgbClr val="052E6F"/>
                </a:solidFill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3861884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52E6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6F63AB-A9F4-43C3-956B-F50A9BD251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chemeClr val="bg1"/>
                </a:solidFill>
              </a:rPr>
              <a:t>We can connect the </a:t>
            </a:r>
            <a:r>
              <a:rPr lang="en-GB" b="1" dirty="0" err="1">
                <a:solidFill>
                  <a:schemeClr val="bg1"/>
                </a:solidFill>
              </a:rPr>
              <a:t>Sleipnir</a:t>
            </a:r>
            <a:r>
              <a:rPr lang="en-GB" b="1" dirty="0">
                <a:solidFill>
                  <a:schemeClr val="bg1"/>
                </a:solidFill>
              </a:rPr>
              <a:t> and Thialf to…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352730-8EBB-4DB2-864F-BAC666D30C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>
                <a:solidFill>
                  <a:schemeClr val="bg1"/>
                </a:solidFill>
              </a:rPr>
              <a:t>Automated waste separation machines 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>
                <a:solidFill>
                  <a:schemeClr val="bg1"/>
                </a:solidFill>
              </a:rPr>
              <a:t>Our own Shore Power installation in the Port of Rotterdam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>
                <a:solidFill>
                  <a:schemeClr val="bg1"/>
                </a:solidFill>
              </a:rPr>
              <a:t>Our self-developed offshore battery buoys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57328BB-36BB-4B52-8A77-C4816C3DEF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157380"/>
            <a:ext cx="12192001" cy="174439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C14E498-F299-4071-AD09-6C5181B05ED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29" r="59375"/>
          <a:stretch/>
        </p:blipFill>
        <p:spPr>
          <a:xfrm>
            <a:off x="1574800" y="3429000"/>
            <a:ext cx="2730500" cy="178462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5AE54D2-98E6-42B0-B067-3BA9CD60311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146"/>
          <a:stretch/>
        </p:blipFill>
        <p:spPr>
          <a:xfrm>
            <a:off x="7645400" y="3747680"/>
            <a:ext cx="2908300" cy="178462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D25F141A-838B-4321-8789-799F68A3B267}"/>
              </a:ext>
            </a:extLst>
          </p:cNvPr>
          <p:cNvSpPr txBox="1"/>
          <p:nvPr/>
        </p:nvSpPr>
        <p:spPr>
          <a:xfrm>
            <a:off x="838200" y="5367856"/>
            <a:ext cx="136363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>
                <a:solidFill>
                  <a:srgbClr val="052E6F"/>
                </a:solidFill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2950551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52E6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D9021-7D03-45EB-B3A6-18DB5C2462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When was Heerema Marine Contractors established?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419DD0-D956-45B6-87F8-E2B9E8A3B1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pt-BR" dirty="0">
                <a:solidFill>
                  <a:schemeClr val="bg1"/>
                </a:solidFill>
              </a:rPr>
              <a:t>1942</a:t>
            </a:r>
          </a:p>
          <a:p>
            <a:pPr marL="514350" indent="-514350">
              <a:buFont typeface="+mj-lt"/>
              <a:buAutoNum type="alphaUcPeriod"/>
            </a:pPr>
            <a:r>
              <a:rPr lang="pt-BR" dirty="0">
                <a:solidFill>
                  <a:schemeClr val="bg1"/>
                </a:solidFill>
              </a:rPr>
              <a:t>1947</a:t>
            </a:r>
          </a:p>
          <a:p>
            <a:pPr marL="514350" indent="-514350">
              <a:buFont typeface="+mj-lt"/>
              <a:buAutoNum type="alphaUcPeriod"/>
            </a:pPr>
            <a:r>
              <a:rPr lang="pt-BR" dirty="0">
                <a:solidFill>
                  <a:schemeClr val="bg1"/>
                </a:solidFill>
              </a:rPr>
              <a:t>1948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1946B51-E09F-4F37-B01A-7881CD3B71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157380"/>
            <a:ext cx="12192001" cy="174439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C44EC77-AEC5-466E-9CCF-30CDDB9B07B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938" r="23958"/>
          <a:stretch/>
        </p:blipFill>
        <p:spPr>
          <a:xfrm>
            <a:off x="2387600" y="3429000"/>
            <a:ext cx="1231900" cy="178462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B1FAA3D-EB87-4229-84E5-4D9F53DFD37B}"/>
              </a:ext>
            </a:extLst>
          </p:cNvPr>
          <p:cNvSpPr txBox="1"/>
          <p:nvPr/>
        </p:nvSpPr>
        <p:spPr>
          <a:xfrm>
            <a:off x="838200" y="5367856"/>
            <a:ext cx="136363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>
                <a:solidFill>
                  <a:srgbClr val="052E6F"/>
                </a:solidFill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2652064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52E6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FC343-2FE2-4C4E-8DF7-104BF9A32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What does the name Sleipnir mean?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B84C09-A730-4EDB-9495-840E6F931E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lphaUcPeriod"/>
            </a:pPr>
            <a:r>
              <a:rPr lang="en-US" dirty="0">
                <a:solidFill>
                  <a:schemeClr val="bg1"/>
                </a:solidFill>
              </a:rPr>
              <a:t>God from Norse Mythology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>
                <a:solidFill>
                  <a:schemeClr val="bg1"/>
                </a:solidFill>
              </a:rPr>
              <a:t>Eight-legged horse from Norse Mythology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>
                <a:solidFill>
                  <a:schemeClr val="bg1"/>
                </a:solidFill>
              </a:rPr>
              <a:t>A creature from Norse Mythology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DB4BC49-FE7B-428B-911E-994F54B861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157380"/>
            <a:ext cx="12192001" cy="174439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884DEE9-22DB-4559-940C-3C9AF393F9D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146"/>
          <a:stretch/>
        </p:blipFill>
        <p:spPr>
          <a:xfrm>
            <a:off x="7537450" y="3743185"/>
            <a:ext cx="2908300" cy="178462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D0CCA4B-2F50-4D36-AEDD-2120860A6FE3}"/>
              </a:ext>
            </a:extLst>
          </p:cNvPr>
          <p:cNvSpPr txBox="1"/>
          <p:nvPr/>
        </p:nvSpPr>
        <p:spPr>
          <a:xfrm>
            <a:off x="838200" y="5367856"/>
            <a:ext cx="136363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>
                <a:solidFill>
                  <a:srgbClr val="052E6F"/>
                </a:solidFill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1206871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52E6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93C1F5-8535-4D13-BAF8-10EB513513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How many colleagues are there in all companies?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8DA0AC-9D61-4B19-881A-7AFE6B1769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>
                <a:solidFill>
                  <a:schemeClr val="bg1"/>
                </a:solidFill>
              </a:rPr>
              <a:t>1500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>
                <a:solidFill>
                  <a:schemeClr val="bg1"/>
                </a:solidFill>
              </a:rPr>
              <a:t>2000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>
                <a:solidFill>
                  <a:schemeClr val="bg1"/>
                </a:solidFill>
              </a:rPr>
              <a:t>1000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>
                <a:solidFill>
                  <a:schemeClr val="bg1"/>
                </a:solidFill>
              </a:rPr>
              <a:t>2500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6AEEE0F-885A-4F60-BDF6-2A870BDC0A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157380"/>
            <a:ext cx="12192001" cy="174439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47799B0-8432-4A19-8BA1-B6DF60CD187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938" r="23958"/>
          <a:stretch/>
        </p:blipFill>
        <p:spPr>
          <a:xfrm>
            <a:off x="2387600" y="3429000"/>
            <a:ext cx="1231900" cy="178462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682145F-284E-4BD3-B18A-02393C886972}"/>
              </a:ext>
            </a:extLst>
          </p:cNvPr>
          <p:cNvSpPr txBox="1"/>
          <p:nvPr/>
        </p:nvSpPr>
        <p:spPr>
          <a:xfrm>
            <a:off x="838200" y="5367856"/>
            <a:ext cx="136363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>
                <a:solidFill>
                  <a:srgbClr val="052E6F"/>
                </a:solidFill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3791707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52E6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ADCB09-94E7-472B-8585-282AC17041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What kind of ship is the Thialf?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7D54AE-9445-4D9A-980A-0E42D8502C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>
                <a:solidFill>
                  <a:schemeClr val="bg1"/>
                </a:solidFill>
              </a:rPr>
              <a:t>Semi-submersible crane vessel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>
                <a:solidFill>
                  <a:schemeClr val="bg1"/>
                </a:solidFill>
              </a:rPr>
              <a:t>Heavy Lift Vessel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>
                <a:solidFill>
                  <a:schemeClr val="bg1"/>
                </a:solidFill>
              </a:rPr>
              <a:t>Deepwater Construction Vessel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B4B6638-BD29-4B5C-84CC-59978B5F54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157380"/>
            <a:ext cx="12192001" cy="174439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B4EA6C2-74EA-4861-B205-8CA3638ED61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29" r="59375"/>
          <a:stretch/>
        </p:blipFill>
        <p:spPr>
          <a:xfrm>
            <a:off x="7099300" y="3746500"/>
            <a:ext cx="2730500" cy="178462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7A98E77-68B8-48AC-A82F-287BAD830438}"/>
              </a:ext>
            </a:extLst>
          </p:cNvPr>
          <p:cNvSpPr txBox="1"/>
          <p:nvPr/>
        </p:nvSpPr>
        <p:spPr>
          <a:xfrm>
            <a:off x="838200" y="5367856"/>
            <a:ext cx="136363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>
                <a:solidFill>
                  <a:srgbClr val="052E6F"/>
                </a:solidFill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381986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52E6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9EDE1-9ACD-4894-9363-52D43A642B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What is the order of these vessels when they were built? (first to last vessel)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943520-97C0-4E02-B3C6-415AC42921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>
                <a:solidFill>
                  <a:schemeClr val="bg1"/>
                </a:solidFill>
              </a:rPr>
              <a:t>Balder - Aegir - Thialf - </a:t>
            </a:r>
            <a:r>
              <a:rPr lang="en-US" dirty="0" err="1">
                <a:solidFill>
                  <a:schemeClr val="bg1"/>
                </a:solidFill>
              </a:rPr>
              <a:t>Sleipnir</a:t>
            </a:r>
            <a:endParaRPr lang="en-US" dirty="0">
              <a:solidFill>
                <a:schemeClr val="bg1"/>
              </a:solidFill>
            </a:endParaRPr>
          </a:p>
          <a:p>
            <a:pPr marL="514350" indent="-514350">
              <a:buFont typeface="+mj-lt"/>
              <a:buAutoNum type="alphaUcPeriod"/>
            </a:pPr>
            <a:r>
              <a:rPr lang="en-US" dirty="0">
                <a:solidFill>
                  <a:schemeClr val="bg1"/>
                </a:solidFill>
              </a:rPr>
              <a:t>Aegir - </a:t>
            </a:r>
            <a:r>
              <a:rPr lang="en-US" dirty="0" err="1">
                <a:solidFill>
                  <a:schemeClr val="bg1"/>
                </a:solidFill>
              </a:rPr>
              <a:t>Sleipnir</a:t>
            </a:r>
            <a:r>
              <a:rPr lang="en-US" dirty="0">
                <a:solidFill>
                  <a:schemeClr val="bg1"/>
                </a:solidFill>
              </a:rPr>
              <a:t> - Balder - Thialf 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>
                <a:solidFill>
                  <a:schemeClr val="bg1"/>
                </a:solidFill>
              </a:rPr>
              <a:t>Balder - Thialf - Aegir - </a:t>
            </a:r>
            <a:r>
              <a:rPr lang="en-US" dirty="0" err="1">
                <a:solidFill>
                  <a:schemeClr val="bg1"/>
                </a:solidFill>
              </a:rPr>
              <a:t>Sleipnir</a:t>
            </a:r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0D6676C-B376-43E9-AFFB-28D83DED13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157380"/>
            <a:ext cx="12192001" cy="174439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A4D9814-F407-4822-B2E0-7BA5CE5A5035}"/>
              </a:ext>
            </a:extLst>
          </p:cNvPr>
          <p:cNvSpPr txBox="1"/>
          <p:nvPr/>
        </p:nvSpPr>
        <p:spPr>
          <a:xfrm>
            <a:off x="838200" y="5367856"/>
            <a:ext cx="136363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>
                <a:solidFill>
                  <a:srgbClr val="052E6F"/>
                </a:solidFill>
              </a:rPr>
              <a:t>C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626AD20-A6D3-4295-8DFC-FD0DDC72B88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938" r="23958"/>
          <a:stretch/>
        </p:blipFill>
        <p:spPr>
          <a:xfrm>
            <a:off x="2387600" y="3429000"/>
            <a:ext cx="1231900" cy="1784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2499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52E6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A785BF-F9A3-444C-A777-289B357B9A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What is the total capacity of the two cranes of the </a:t>
            </a:r>
            <a:r>
              <a:rPr lang="en-US" b="1" dirty="0" err="1">
                <a:solidFill>
                  <a:schemeClr val="bg1"/>
                </a:solidFill>
              </a:rPr>
              <a:t>Sleipnir</a:t>
            </a:r>
            <a:r>
              <a:rPr lang="en-US" b="1" dirty="0">
                <a:solidFill>
                  <a:schemeClr val="bg1"/>
                </a:solidFill>
              </a:rPr>
              <a:t>?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E2794E-01A5-473A-BFF3-14AEC1223F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>
                <a:solidFill>
                  <a:schemeClr val="bg1"/>
                </a:solidFill>
              </a:rPr>
              <a:t>18.000 ton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>
                <a:solidFill>
                  <a:schemeClr val="bg1"/>
                </a:solidFill>
              </a:rPr>
              <a:t>19.000 ton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>
                <a:solidFill>
                  <a:schemeClr val="bg1"/>
                </a:solidFill>
              </a:rPr>
              <a:t>19.500 ton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>
                <a:solidFill>
                  <a:schemeClr val="bg1"/>
                </a:solidFill>
              </a:rPr>
              <a:t>20.000 ton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C66CE3C-9D60-4610-B758-AF9C4A26B1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157380"/>
            <a:ext cx="12192001" cy="174439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728B151-05EC-4360-A6EB-BD2B109633C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146"/>
          <a:stretch/>
        </p:blipFill>
        <p:spPr>
          <a:xfrm>
            <a:off x="7537450" y="3730485"/>
            <a:ext cx="2908300" cy="178462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1A35063-62E2-40F0-8687-8BFF41B3A102}"/>
              </a:ext>
            </a:extLst>
          </p:cNvPr>
          <p:cNvSpPr txBox="1"/>
          <p:nvPr/>
        </p:nvSpPr>
        <p:spPr>
          <a:xfrm>
            <a:off x="838200" y="5367856"/>
            <a:ext cx="136363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>
                <a:solidFill>
                  <a:srgbClr val="052E6F"/>
                </a:solidFill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3595888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97CCF070F64D34F9203A176124E3DD4" ma:contentTypeVersion="15" ma:contentTypeDescription="Create a new document." ma:contentTypeScope="" ma:versionID="0b8706db2c5a100972901c137ace67e3">
  <xsd:schema xmlns:xsd="http://www.w3.org/2001/XMLSchema" xmlns:xs="http://www.w3.org/2001/XMLSchema" xmlns:p="http://schemas.microsoft.com/office/2006/metadata/properties" xmlns:ns2="4fe37d3c-ec5c-4592-814f-b971d06bff29" xmlns:ns3="304104a9-7717-40db-a09b-bf2aaa57f02e" targetNamespace="http://schemas.microsoft.com/office/2006/metadata/properties" ma:root="true" ma:fieldsID="99f31dea65fc83f944304e12483bed27" ns2:_="" ns3:_="">
    <xsd:import namespace="4fe37d3c-ec5c-4592-814f-b971d06bff29"/>
    <xsd:import namespace="304104a9-7717-40db-a09b-bf2aaa57f02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e37d3c-ec5c-4592-814f-b971d06bff2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e458f386-01ad-4530-b11c-6db544f5965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4104a9-7717-40db-a09b-bf2aaa57f02e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28faa9fc-5e11-479b-aa41-618eb8606800}" ma:internalName="TaxCatchAll" ma:showField="CatchAllData" ma:web="304104a9-7717-40db-a09b-bf2aaa57f02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fe37d3c-ec5c-4592-814f-b971d06bff29">
      <Terms xmlns="http://schemas.microsoft.com/office/infopath/2007/PartnerControls"/>
    </lcf76f155ced4ddcb4097134ff3c332f>
    <TaxCatchAll xmlns="304104a9-7717-40db-a09b-bf2aaa57f02e" xsi:nil="true"/>
  </documentManagement>
</p:properties>
</file>

<file path=customXml/itemProps1.xml><?xml version="1.0" encoding="utf-8"?>
<ds:datastoreItem xmlns:ds="http://schemas.openxmlformats.org/officeDocument/2006/customXml" ds:itemID="{4940F564-5BD0-4E07-8FD9-DC5C0F57A8A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B37563F-60BA-4424-8654-3F5AFAD1110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fe37d3c-ec5c-4592-814f-b971d06bff29"/>
    <ds:schemaRef ds:uri="304104a9-7717-40db-a09b-bf2aaa57f02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F61E361-E6FD-4CC2-B1AD-FD8DA79EEE50}">
  <ds:schemaRefs>
    <ds:schemaRef ds:uri="http://schemas.microsoft.com/office/2006/metadata/properties"/>
    <ds:schemaRef ds:uri="http://schemas.microsoft.com/office/infopath/2007/PartnerControls"/>
    <ds:schemaRef ds:uri="4fe37d3c-ec5c-4592-814f-b971d06bff29"/>
    <ds:schemaRef ds:uri="304104a9-7717-40db-a09b-bf2aaa57f02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6248</TotalTime>
  <Words>231</Words>
  <Application>Microsoft Office PowerPoint</Application>
  <PresentationFormat>Widescreen</PresentationFormat>
  <Paragraphs>49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The Great HMC Quiz!</vt:lpstr>
      <vt:lpstr>Heerema has many offices all over the world. Where are the offices?</vt:lpstr>
      <vt:lpstr>We can connect the Sleipnir and Thialf to…</vt:lpstr>
      <vt:lpstr>When was Heerema Marine Contractors established?</vt:lpstr>
      <vt:lpstr>What does the name Sleipnir mean?</vt:lpstr>
      <vt:lpstr>How many colleagues are there in all companies?</vt:lpstr>
      <vt:lpstr>What kind of ship is the Thialf?</vt:lpstr>
      <vt:lpstr>What is the order of these vessels when they were built? (first to last vessel)</vt:lpstr>
      <vt:lpstr>What is the total capacity of the two cranes of the Sleipnir?</vt:lpstr>
      <vt:lpstr>Where did Pieter Heerema set up his company?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Great HMC Quiz!</dc:title>
  <dc:creator>Salina Janssen</dc:creator>
  <cp:lastModifiedBy>Salina Janssen</cp:lastModifiedBy>
  <cp:revision>15</cp:revision>
  <dcterms:created xsi:type="dcterms:W3CDTF">2023-04-07T07:30:42Z</dcterms:created>
  <dcterms:modified xsi:type="dcterms:W3CDTF">2024-04-23T11:38:31Z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0x010100A97CCF070F64D34F9203A176124E3DD4</vt:lpwstr>
  </property>
  <property fmtid="{D5CDD505-2E9C-101B-9397-08002B2CF9AE}" pid="3" name="MediaServiceImageTags">
    <vt:lpwstr/>
  </property>
</Properties>
</file>