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61" r:id="rId9"/>
    <p:sldId id="264" r:id="rId10"/>
    <p:sldId id="268" r:id="rId11"/>
    <p:sldId id="269" r:id="rId12"/>
    <p:sldId id="270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1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7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2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8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6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2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0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8DB01-2736-4DCF-8F44-7A481DFDC062}" type="datetimeFigureOut">
              <a:rPr lang="en-US" smtClean="0"/>
              <a:t>23-Apr-24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5137-B37C-4152-A130-25FF14A7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9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9E3C6-39EB-4A28-9FCC-5116E05D3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7869"/>
            <a:ext cx="9144000" cy="97803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 </a:t>
            </a:r>
            <a:r>
              <a:rPr lang="en-US" dirty="0" err="1">
                <a:solidFill>
                  <a:schemeClr val="bg1"/>
                </a:solidFill>
              </a:rPr>
              <a:t>grote</a:t>
            </a:r>
            <a:r>
              <a:rPr lang="en-US" dirty="0">
                <a:solidFill>
                  <a:schemeClr val="bg1"/>
                </a:solidFill>
              </a:rPr>
              <a:t> HMC Quiz!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9CF972-26F0-4624-91B4-08D79CF92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" y="4923706"/>
            <a:ext cx="11043920" cy="16165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377A96-5D16-4872-83C4-297FDC7E86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466" y="749387"/>
            <a:ext cx="1527067" cy="21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6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BF1-8A2D-4815-BB75-0A46C5AC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1037" cy="13255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Waar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heeft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Pieter Heerema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zijn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bedrijf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opgericht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9628-98AE-4452-9437-DB2F2572F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Pacasmayo</a:t>
            </a:r>
            <a:r>
              <a:rPr lang="en-US" dirty="0">
                <a:solidFill>
                  <a:schemeClr val="bg1"/>
                </a:solidFill>
              </a:rPr>
              <a:t> in Peru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Maracaibo in Venezuela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Bartica in Guyana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Quito in Ecuador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EE7B00-4CD8-45F8-9B0F-D2B2F624C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C2F0C6-4826-480D-B4D4-CD9F5725F1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31" r="33961"/>
          <a:stretch/>
        </p:blipFill>
        <p:spPr>
          <a:xfrm>
            <a:off x="1524558" y="3429057"/>
            <a:ext cx="3073400" cy="1784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358BEF-1901-419E-8C49-DA59BD16F1CD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457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B9CF972-26F0-4624-91B4-08D79CF92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" y="4923706"/>
            <a:ext cx="11043920" cy="16165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377A96-5D16-4872-83C4-297FDC7E86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466" y="749387"/>
            <a:ext cx="1527067" cy="21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9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2EB7F-BCA5-4569-9E56-712C6B46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Heerema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heeft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veel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kantoren over de hele wereld. Waar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zijn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de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kantoren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68ECE-0DF9-4AB0-86EC-586E7299D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329" y="2052897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Leiden – Houston – London – Mexico – Qatar – Singapore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Houston – Angola – Oslo – Leiden – Mexico – Taiwan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Leiden – Taiwan – Houston – Singapore – Mexico – Belgium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2AE1C1-A883-40C9-A470-7A6DF5468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0548B9-8C3A-4B12-BFA4-96CB977102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 rot="260826">
            <a:off x="6515100" y="3733800"/>
            <a:ext cx="12319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723731-E7C5-411F-B942-21EF1D1A387A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6188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63AB-A9F4-43C3-956B-F50A9BD25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We </a:t>
            </a:r>
            <a:r>
              <a:rPr lang="en-GB" b="1" dirty="0" err="1">
                <a:solidFill>
                  <a:schemeClr val="bg1"/>
                </a:solidFill>
              </a:rPr>
              <a:t>kunnen</a:t>
            </a:r>
            <a:r>
              <a:rPr lang="en-GB" b="1" dirty="0">
                <a:solidFill>
                  <a:schemeClr val="bg1"/>
                </a:solidFill>
              </a:rPr>
              <a:t> de Sleipnir </a:t>
            </a:r>
            <a:r>
              <a:rPr lang="en-GB" b="1" dirty="0" err="1">
                <a:solidFill>
                  <a:schemeClr val="bg1"/>
                </a:solidFill>
              </a:rPr>
              <a:t>en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b="1" dirty="0" err="1">
                <a:solidFill>
                  <a:schemeClr val="bg1"/>
                </a:solidFill>
              </a:rPr>
              <a:t>Thialf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b="1" dirty="0" err="1">
                <a:solidFill>
                  <a:schemeClr val="bg1"/>
                </a:solidFill>
              </a:rPr>
              <a:t>verbinden</a:t>
            </a:r>
            <a:r>
              <a:rPr lang="en-GB" b="1" dirty="0">
                <a:solidFill>
                  <a:schemeClr val="bg1"/>
                </a:solidFill>
              </a:rPr>
              <a:t> met...</a:t>
            </a:r>
            <a:endParaRPr lang="en-GB" b="1" dirty="0">
              <a:solidFill>
                <a:schemeClr val="bg1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2730-8EBB-4DB2-864F-BAC666D30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Geautomatiseerde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afvalscheidings</a:t>
            </a:r>
            <a:r>
              <a:rPr lang="en-US" dirty="0">
                <a:solidFill>
                  <a:schemeClr val="bg1"/>
                </a:solidFill>
              </a:rPr>
              <a:t> machines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Onze</a:t>
            </a:r>
            <a:r>
              <a:rPr lang="en-US" dirty="0">
                <a:solidFill>
                  <a:schemeClr val="bg1"/>
                </a:solidFill>
              </a:rPr>
              <a:t> eigen </a:t>
            </a:r>
            <a:r>
              <a:rPr lang="en-US" dirty="0" err="1">
                <a:solidFill>
                  <a:schemeClr val="bg1"/>
                </a:solidFill>
              </a:rPr>
              <a:t>walstroominstallatie</a:t>
            </a:r>
            <a:r>
              <a:rPr lang="en-US" dirty="0">
                <a:solidFill>
                  <a:schemeClr val="bg1"/>
                </a:solidFill>
              </a:rPr>
              <a:t> in de haven van Rotterdam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Onze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zelfontwikkelde</a:t>
            </a:r>
            <a:r>
              <a:rPr lang="en-US" dirty="0">
                <a:solidFill>
                  <a:schemeClr val="bg1"/>
                </a:solidFill>
              </a:rPr>
              <a:t> offshore </a:t>
            </a:r>
            <a:r>
              <a:rPr lang="en-US" dirty="0" err="1">
                <a:solidFill>
                  <a:schemeClr val="bg1"/>
                </a:solidFill>
              </a:rPr>
              <a:t>batterij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boeien</a:t>
            </a:r>
            <a:endParaRPr lang="en-US" dirty="0" err="1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7328BB-36BB-4B52-8A77-C4816C3DE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14E498-F299-4071-AD09-6C5181B05E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9" r="59375"/>
          <a:stretch/>
        </p:blipFill>
        <p:spPr>
          <a:xfrm>
            <a:off x="1574800" y="3429000"/>
            <a:ext cx="2730500" cy="17846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AE54D2-98E6-42B0-B067-3BA9CD6031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46"/>
          <a:stretch/>
        </p:blipFill>
        <p:spPr>
          <a:xfrm>
            <a:off x="7645400" y="3747680"/>
            <a:ext cx="2908300" cy="17846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5F141A-838B-4321-8789-799F68A3B267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9505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9021-7D03-45EB-B3A6-18DB5C24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Wanneer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 </a:t>
            </a:r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werd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 Heerema Marine Contractors </a:t>
            </a:r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opgericht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19DD0-D956-45B6-87F8-E2B9E8A3B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pt-BR" dirty="0">
                <a:solidFill>
                  <a:schemeClr val="bg1"/>
                </a:solidFill>
              </a:rPr>
              <a:t>1942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>
                <a:solidFill>
                  <a:schemeClr val="bg1"/>
                </a:solidFill>
              </a:rPr>
              <a:t>1947</a:t>
            </a:r>
          </a:p>
          <a:p>
            <a:pPr marL="514350" indent="-514350">
              <a:buFont typeface="+mj-lt"/>
              <a:buAutoNum type="alphaUcPeriod"/>
            </a:pPr>
            <a:r>
              <a:rPr lang="pt-BR" dirty="0">
                <a:solidFill>
                  <a:schemeClr val="bg1"/>
                </a:solidFill>
              </a:rPr>
              <a:t>1948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946B51-E09F-4F37-B01A-7881CD3B7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44EC77-AEC5-466E-9CCF-30CDDB9B07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>
            <a:off x="2387600" y="3429000"/>
            <a:ext cx="1231900" cy="1784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1FAA3D-EB87-4229-84E5-4D9F53DFD37B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5206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C343-2FE2-4C4E-8DF7-104BF9A32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Wat </a:t>
            </a:r>
            <a:r>
              <a:rPr lang="en-US" b="1" dirty="0" err="1">
                <a:solidFill>
                  <a:schemeClr val="bg1"/>
                </a:solidFill>
              </a:rPr>
              <a:t>betekent</a:t>
            </a:r>
            <a:r>
              <a:rPr lang="en-US" b="1" dirty="0">
                <a:solidFill>
                  <a:schemeClr val="bg1"/>
                </a:solidFill>
              </a:rPr>
              <a:t> de naam Sleipnir?</a:t>
            </a:r>
            <a:endParaRPr lang="en-US" b="1" dirty="0">
              <a:solidFill>
                <a:schemeClr val="bg1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84C09-A730-4EDB-9495-840E6F93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God </a:t>
            </a:r>
            <a:r>
              <a:rPr lang="en-US" dirty="0" err="1">
                <a:solidFill>
                  <a:schemeClr val="bg1"/>
                </a:solidFill>
              </a:rPr>
              <a:t>uit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Noorse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Mythologie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Achtbenig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paard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uit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Noorse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Mythologie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Een </a:t>
            </a:r>
            <a:r>
              <a:rPr lang="en-US" dirty="0" err="1">
                <a:solidFill>
                  <a:schemeClr val="bg1"/>
                </a:solidFill>
              </a:rPr>
              <a:t>schepsel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uit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Noorse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Mythologie</a:t>
            </a:r>
            <a:endParaRPr lang="en-US" dirty="0" err="1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4BC49-FE7B-428B-911E-994F54B86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84DEE9-22DB-4559-940C-3C9AF393F9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46"/>
          <a:stretch/>
        </p:blipFill>
        <p:spPr>
          <a:xfrm>
            <a:off x="7537450" y="3743185"/>
            <a:ext cx="29083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0CCA4B-2F50-4D36-AEDD-2120860A6FE3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0687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C1F5-8535-4D13-BAF8-10EB5135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Hoeveel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 </a:t>
            </a:r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collega's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 </a:t>
            </a:r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zijn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 er in alle </a:t>
            </a:r>
            <a:r>
              <a:rPr lang="en-US" b="1" dirty="0" err="1">
                <a:solidFill>
                  <a:schemeClr val="bg1"/>
                </a:solidFill>
                <a:ea typeface="Calibri Light"/>
                <a:cs typeface="Calibri Light"/>
              </a:rPr>
              <a:t>bedrijven</a:t>
            </a:r>
            <a:r>
              <a:rPr lang="en-US" b="1" dirty="0">
                <a:solidFill>
                  <a:schemeClr val="bg1"/>
                </a:solidFill>
                <a:ea typeface="Calibri Light"/>
                <a:cs typeface="Calibri Ligh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DA0AC-9D61-4B19-881A-7AFE6B176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1500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2000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1000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2500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AEEE0F-885A-4F60-BDF6-2A870BDC0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7799B0-8432-4A19-8BA1-B6DF60CD18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>
            <a:off x="2387600" y="3429000"/>
            <a:ext cx="1231900" cy="1784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82145F-284E-4BD3-B18A-02393C886972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917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DCB09-94E7-472B-8585-282AC170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Wat </a:t>
            </a:r>
            <a:r>
              <a:rPr lang="en-US" b="1" dirty="0" err="1">
                <a:solidFill>
                  <a:schemeClr val="bg1"/>
                </a:solidFill>
              </a:rPr>
              <a:t>voor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schip</a:t>
            </a:r>
            <a:r>
              <a:rPr lang="en-US" b="1" dirty="0">
                <a:solidFill>
                  <a:schemeClr val="bg1"/>
                </a:solidFill>
              </a:rPr>
              <a:t> is de </a:t>
            </a:r>
            <a:r>
              <a:rPr lang="en-US" b="1" dirty="0" err="1">
                <a:solidFill>
                  <a:schemeClr val="bg1"/>
                </a:solidFill>
              </a:rPr>
              <a:t>Thialf</a:t>
            </a:r>
            <a:r>
              <a:rPr lang="en-US" b="1" dirty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D54AE-9445-4D9A-980A-0E42D8502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Half-</a:t>
            </a:r>
            <a:r>
              <a:rPr lang="en-US" dirty="0" err="1">
                <a:solidFill>
                  <a:schemeClr val="bg1"/>
                </a:solidFill>
              </a:rPr>
              <a:t>afzinkbaar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err="1">
                <a:solidFill>
                  <a:schemeClr val="bg1"/>
                </a:solidFill>
              </a:rPr>
              <a:t>kraanschip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Zwaar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hijsschip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err="1">
                <a:solidFill>
                  <a:schemeClr val="bg1"/>
                </a:solidFill>
              </a:rPr>
              <a:t>Constructieschip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diep</a:t>
            </a:r>
            <a:r>
              <a:rPr lang="en-US" dirty="0">
                <a:solidFill>
                  <a:schemeClr val="bg1"/>
                </a:solidFill>
              </a:rPr>
              <a:t> water</a:t>
            </a:r>
            <a:endParaRPr lang="en-US" dirty="0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4B6638-BD29-4B5C-84CC-59978B5F5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4EA6C2-74EA-4861-B205-8CA3638ED6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9" r="59375"/>
          <a:stretch/>
        </p:blipFill>
        <p:spPr>
          <a:xfrm>
            <a:off x="7099300" y="3746500"/>
            <a:ext cx="27305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A98E77-68B8-48AC-A82F-287BAD830438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198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9EDE1-9ACD-4894-9363-52D43A64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Wat is de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volgorde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van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deze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schepen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toen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ze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werden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gebouwd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? (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eerste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naar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laatste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+mj-lt"/>
                <a:cs typeface="+mj-lt"/>
              </a:rPr>
              <a:t>schip</a:t>
            </a:r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43520-97C0-4E02-B3C6-415AC4292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Balder - Aegir - Thialf - </a:t>
            </a:r>
            <a:r>
              <a:rPr lang="en-US" dirty="0" err="1">
                <a:solidFill>
                  <a:schemeClr val="bg1"/>
                </a:solidFill>
              </a:rPr>
              <a:t>Sleipnir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Aegir - </a:t>
            </a:r>
            <a:r>
              <a:rPr lang="en-US" dirty="0" err="1">
                <a:solidFill>
                  <a:schemeClr val="bg1"/>
                </a:solidFill>
              </a:rPr>
              <a:t>Sleipnir</a:t>
            </a:r>
            <a:r>
              <a:rPr lang="en-US" dirty="0">
                <a:solidFill>
                  <a:schemeClr val="bg1"/>
                </a:solidFill>
              </a:rPr>
              <a:t> - Balder - Thialf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Balder - Thialf - Aegir - </a:t>
            </a:r>
            <a:r>
              <a:rPr lang="en-US" dirty="0" err="1">
                <a:solidFill>
                  <a:schemeClr val="bg1"/>
                </a:solidFill>
              </a:rPr>
              <a:t>Sleipnir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D6676C-B376-43E9-AFFB-28D83DED1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4D9814-F407-4822-B2E0-7BA5CE5A5035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26AD20-A6D3-4295-8DFC-FD0DDC72B8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38" r="23958"/>
          <a:stretch/>
        </p:blipFill>
        <p:spPr>
          <a:xfrm>
            <a:off x="2387600" y="3429000"/>
            <a:ext cx="1231900" cy="178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2E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85BF-F9A3-444C-A777-289B357B9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+mj-lt"/>
                <a:cs typeface="+mj-lt"/>
              </a:rPr>
              <a:t>Wat is de totale capaciteit van de twee kranen van de Sleipnir?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794E-01A5-473A-BFF3-14AEC1223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18.000 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19.000 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19.500 ton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20.000 ton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6CE3C-9D60-4610-B758-AF9C4A26B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57380"/>
            <a:ext cx="12192001" cy="17443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28B151-05EC-4360-A6EB-BD2B109633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46"/>
          <a:stretch/>
        </p:blipFill>
        <p:spPr>
          <a:xfrm>
            <a:off x="7537450" y="3730485"/>
            <a:ext cx="2908300" cy="1784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A35063-62E2-40F0-8687-8BFF41B3A102}"/>
              </a:ext>
            </a:extLst>
          </p:cNvPr>
          <p:cNvSpPr txBox="1"/>
          <p:nvPr/>
        </p:nvSpPr>
        <p:spPr>
          <a:xfrm>
            <a:off x="838200" y="5367856"/>
            <a:ext cx="1363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52E6F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59588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e37d3c-ec5c-4592-814f-b971d06bff29">
      <Terms xmlns="http://schemas.microsoft.com/office/infopath/2007/PartnerControls"/>
    </lcf76f155ced4ddcb4097134ff3c332f>
    <TaxCatchAll xmlns="304104a9-7717-40db-a09b-bf2aaa57f0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7CCF070F64D34F9203A176124E3DD4" ma:contentTypeVersion="15" ma:contentTypeDescription="Create a new document." ma:contentTypeScope="" ma:versionID="0b8706db2c5a100972901c137ace67e3">
  <xsd:schema xmlns:xsd="http://www.w3.org/2001/XMLSchema" xmlns:xs="http://www.w3.org/2001/XMLSchema" xmlns:p="http://schemas.microsoft.com/office/2006/metadata/properties" xmlns:ns2="4fe37d3c-ec5c-4592-814f-b971d06bff29" xmlns:ns3="304104a9-7717-40db-a09b-bf2aaa57f02e" targetNamespace="http://schemas.microsoft.com/office/2006/metadata/properties" ma:root="true" ma:fieldsID="99f31dea65fc83f944304e12483bed27" ns2:_="" ns3:_="">
    <xsd:import namespace="4fe37d3c-ec5c-4592-814f-b971d06bff29"/>
    <xsd:import namespace="304104a9-7717-40db-a09b-bf2aaa57f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37d3c-ec5c-4592-814f-b971d06bff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458f386-01ad-4530-b11c-6db544f596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104a9-7717-40db-a09b-bf2aaa57f02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8faa9fc-5e11-479b-aa41-618eb8606800}" ma:internalName="TaxCatchAll" ma:showField="CatchAllData" ma:web="304104a9-7717-40db-a09b-bf2aaa57f0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61E361-E6FD-4CC2-B1AD-FD8DA79EEE50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cc09db9f-1c41-4980-aaab-1087aa8434c2"/>
    <ds:schemaRef ds:uri="4585bcaa-5b5c-4708-90d5-24ac4906da8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FD4C71-A570-47E9-A6D0-723A376559B8}"/>
</file>

<file path=customXml/itemProps3.xml><?xml version="1.0" encoding="utf-8"?>
<ds:datastoreItem xmlns:ds="http://schemas.openxmlformats.org/officeDocument/2006/customXml" ds:itemID="{4940F564-5BD0-4E07-8FD9-DC5C0F57A8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6251</TotalTime>
  <Words>226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De grote HMC Quiz!</vt:lpstr>
      <vt:lpstr>Heerema heeft veel kantoren over de hele wereld. Waar zijn de kantoren?</vt:lpstr>
      <vt:lpstr>We kunnen de Sleipnir en Thialf verbinden met...</vt:lpstr>
      <vt:lpstr>Wanneer werd Heerema Marine Contractors opgericht?</vt:lpstr>
      <vt:lpstr>Wat betekent de naam Sleipnir?</vt:lpstr>
      <vt:lpstr>Hoeveel collega's zijn er in alle bedrijven?</vt:lpstr>
      <vt:lpstr>Wat voor schip is de Thialf?</vt:lpstr>
      <vt:lpstr>Wat is de volgorde van deze schepen toen ze werden gebouwd? (eerste naar laatste schip)</vt:lpstr>
      <vt:lpstr>Wat is de totale capaciteit van de twee kranen van de Sleipnir?</vt:lpstr>
      <vt:lpstr>Waar heeft Pieter Heerema zijn bedrijf opgericht?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HMC Quiz!</dc:title>
  <dc:creator>Salina Janssen</dc:creator>
  <cp:lastModifiedBy>Salina Janssen</cp:lastModifiedBy>
  <cp:revision>118</cp:revision>
  <dcterms:created xsi:type="dcterms:W3CDTF">2023-04-07T07:30:42Z</dcterms:created>
  <dcterms:modified xsi:type="dcterms:W3CDTF">2024-04-23T11:38:41Z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0x010100A97CCF070F64D34F9203A176124E3DD4</vt:lpwstr>
  </property>
  <property fmtid="{D5CDD505-2E9C-101B-9397-08002B2CF9AE}" pid="3" name="MediaServiceImageTags">
    <vt:lpwstr/>
  </property>
</Properties>
</file>